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sldIdLst>
    <p:sldId id="266" r:id="rId5"/>
    <p:sldId id="274" r:id="rId6"/>
    <p:sldId id="267" r:id="rId7"/>
    <p:sldId id="272" r:id="rId8"/>
    <p:sldId id="268" r:id="rId9"/>
    <p:sldId id="273" r:id="rId10"/>
    <p:sldId id="269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Fraud Detection Using Machine </a:t>
            </a:r>
            <a:r>
              <a:rPr lang="en-US" sz="36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Learning In UPI </a:t>
            </a:r>
            <a:endParaRPr lang="en-US" sz="3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 err="1" smtClean="0">
                <a:solidFill>
                  <a:srgbClr val="FFFFFF"/>
                </a:solidFill>
              </a:rPr>
              <a:t>Darshan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dirty="0" err="1" smtClean="0">
                <a:solidFill>
                  <a:srgbClr val="FFFFFF"/>
                </a:solidFill>
              </a:rPr>
              <a:t>kalekar</a:t>
            </a:r>
            <a:r>
              <a:rPr lang="en-US" sz="1200" dirty="0" smtClean="0">
                <a:solidFill>
                  <a:srgbClr val="FFFFFF"/>
                </a:solidFill>
              </a:rPr>
              <a:t> 19015</a:t>
            </a:r>
          </a:p>
          <a:p>
            <a:pPr algn="l">
              <a:spcAft>
                <a:spcPts val="600"/>
              </a:spcAft>
            </a:pPr>
            <a:r>
              <a:rPr lang="en-US" sz="1200" dirty="0" smtClean="0">
                <a:solidFill>
                  <a:srgbClr val="FFFFFF"/>
                </a:solidFill>
              </a:rPr>
              <a:t>Aditya </a:t>
            </a:r>
            <a:r>
              <a:rPr lang="en-US" sz="1200" dirty="0" err="1" smtClean="0">
                <a:solidFill>
                  <a:srgbClr val="FFFFFF"/>
                </a:solidFill>
              </a:rPr>
              <a:t>kumbhar</a:t>
            </a:r>
            <a:r>
              <a:rPr lang="en-US" sz="1200" dirty="0" smtClean="0">
                <a:solidFill>
                  <a:srgbClr val="FFFFFF"/>
                </a:solidFill>
              </a:rPr>
              <a:t> 19049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79713"/>
            <a:ext cx="9601200" cy="1485900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Index 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Decision Table for UPI </a:t>
            </a:r>
            <a:br>
              <a:rPr lang="en-US" dirty="0">
                <a:latin typeface="Arial Rounded MT Bold" panose="020F0704030504030204" pitchFamily="34" charset="0"/>
              </a:rPr>
            </a:br>
            <a:r>
              <a:rPr lang="en-US" dirty="0">
                <a:latin typeface="Arial Rounded MT Bold" panose="020F0704030504030204" pitchFamily="34" charset="0"/>
              </a:rPr>
              <a:t>Fraud </a:t>
            </a:r>
            <a:r>
              <a:rPr lang="en-US" dirty="0" smtClean="0">
                <a:latin typeface="Arial Rounded MT Bold" panose="020F0704030504030204" pitchFamily="34" charset="0"/>
              </a:rPr>
              <a:t>Detection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Traceability Matrix for UPI Fraud Detection </a:t>
            </a:r>
            <a:r>
              <a:rPr lang="en-US" dirty="0" smtClean="0">
                <a:latin typeface="Arial Rounded MT Bold" panose="020F0704030504030204" pitchFamily="34" charset="0"/>
              </a:rPr>
              <a:t>System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Test Cases for UPI Fraud Detection System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endParaRPr lang="en-US" dirty="0" smtClean="0">
              <a:latin typeface="Arial Rounded MT Bold" panose="020F0704030504030204" pitchFamily="34" charset="0"/>
            </a:endParaRPr>
          </a:p>
          <a:p>
            <a:endParaRPr lang="en-US" dirty="0" smtClean="0">
              <a:latin typeface="Arial Rounded MT Bold" panose="020F07040305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85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Decision Table for </a:t>
            </a:r>
            <a:r>
              <a:rPr lang="en-US" dirty="0" smtClean="0">
                <a:latin typeface="Algerian" panose="04020705040A02060702" pitchFamily="82" charset="0"/>
              </a:rPr>
              <a:t>UPI </a:t>
            </a:r>
            <a:br>
              <a:rPr lang="en-US" dirty="0" smtClean="0">
                <a:latin typeface="Algerian" panose="04020705040A02060702" pitchFamily="82" charset="0"/>
              </a:rPr>
            </a:br>
            <a:r>
              <a:rPr lang="en-US" dirty="0" smtClean="0">
                <a:latin typeface="Algerian" panose="04020705040A02060702" pitchFamily="82" charset="0"/>
              </a:rPr>
              <a:t>Fraud </a:t>
            </a:r>
            <a:r>
              <a:rPr lang="en-US" dirty="0">
                <a:latin typeface="Algerian" panose="04020705040A02060702" pitchFamily="82" charset="0"/>
              </a:rPr>
              <a:t>Detection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t="5364" b="28278"/>
          <a:stretch/>
        </p:blipFill>
        <p:spPr>
          <a:xfrm>
            <a:off x="1524000" y="2279374"/>
            <a:ext cx="8118382" cy="417443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152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Explanation</a:t>
            </a:r>
            <a:r>
              <a:rPr lang="en-IN" dirty="0"/>
              <a:t> </a:t>
            </a:r>
            <a:r>
              <a:rPr lang="en-IN" dirty="0">
                <a:latin typeface="Algerian" panose="04020705040A02060702" pitchFamily="82" charset="0"/>
              </a:rPr>
              <a:t>of </a:t>
            </a:r>
            <a:r>
              <a:rPr lang="en-IN" dirty="0" smtClean="0">
                <a:latin typeface="Algerian" panose="04020705040A02060702" pitchFamily="82" charset="0"/>
              </a:rPr>
              <a:t>Conditions and </a:t>
            </a:r>
            <a:r>
              <a:rPr lang="en-IN" dirty="0">
                <a:latin typeface="Algerian" panose="04020705040A02060702" pitchFamily="82" charset="0"/>
              </a:rPr>
              <a:t>Actions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 </a:t>
            </a:r>
            <a:r>
              <a:rPr lang="en-US" dirty="0"/>
              <a:t>1. Transaction Amount: Low: Below a predefined threshold. Medium: Within a moderate range. High: Above a certain threshold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2. Transaction Location: Normal: Transactions made from known locations for the user. Suspicious: Unfamiliar locations, especially if they are far from previous locations 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User Behavior: Normal: Behavior consistent with past transactions (frequency, amount). Abnormal: Significant deviations from typical behavior. </a:t>
            </a:r>
            <a:endParaRPr lang="en-US" dirty="0" smtClean="0"/>
          </a:p>
          <a:p>
            <a:r>
              <a:rPr lang="en-US" dirty="0" smtClean="0"/>
              <a:t>4</a:t>
            </a:r>
            <a:r>
              <a:rPr lang="en-US" dirty="0"/>
              <a:t>. Device Used: Trusted: Devices that the user has previously used without issues. Untrusted: New or unrecognized devices.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Approve: The transaction is approved based on low risk.</a:t>
            </a:r>
          </a:p>
          <a:p>
            <a:r>
              <a:rPr lang="en-US" dirty="0"/>
              <a:t>Flag for review: The transaction should be investigated further.</a:t>
            </a:r>
          </a:p>
          <a:p>
            <a:r>
              <a:rPr lang="en-US" dirty="0"/>
              <a:t>Reject: The transaction is denied due to high risk.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54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Traceability Matrix for UPI Fraud Detection System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t="5735" b="33580"/>
          <a:stretch/>
        </p:blipFill>
        <p:spPr>
          <a:xfrm>
            <a:off x="1762539" y="2449996"/>
            <a:ext cx="8057322" cy="39358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5653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anose="04020705040A02060702" pitchFamily="82" charset="0"/>
              </a:rPr>
              <a:t>Explanation </a:t>
            </a:r>
            <a:r>
              <a:rPr lang="en-IN" dirty="0">
                <a:latin typeface="Algerian" panose="04020705040A02060702" pitchFamily="82" charset="0"/>
              </a:rPr>
              <a:t>of </a:t>
            </a:r>
            <a:r>
              <a:rPr lang="en-IN" dirty="0">
                <a:latin typeface="Algerian" panose="04020705040A02060702" pitchFamily="82" charset="0"/>
              </a:rPr>
              <a:t>Columns and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1. Requirement ID: A unique identifier for each requirement. 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/>
              <a:t>. Requirement Description: A brief description of what the system should achieve. 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Design Component The high-level design component that addresses the requirement. </a:t>
            </a:r>
            <a:endParaRPr lang="en-US" dirty="0" smtClean="0"/>
          </a:p>
          <a:p>
            <a:r>
              <a:rPr lang="en-US" dirty="0" smtClean="0"/>
              <a:t>4</a:t>
            </a:r>
            <a:r>
              <a:rPr lang="en-US" dirty="0"/>
              <a:t>. Implementation Module: The specific module or part of the system that implements the requirement. 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en-US" dirty="0"/>
              <a:t>. Test Case ID: The identifier for the corresponding test case that verifies the requirement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Track the progress of development and testing. </a:t>
            </a:r>
            <a:endParaRPr lang="en-US" dirty="0" smtClean="0"/>
          </a:p>
          <a:p>
            <a:r>
              <a:rPr lang="en-US" dirty="0" smtClean="0"/>
              <a:t>Ensure </a:t>
            </a:r>
            <a:r>
              <a:rPr lang="en-US" dirty="0"/>
              <a:t>that every requirement is addressed in the design and implementation phases. </a:t>
            </a:r>
            <a:endParaRPr lang="en-US" dirty="0" smtClean="0"/>
          </a:p>
          <a:p>
            <a:r>
              <a:rPr lang="en-US" dirty="0" smtClean="0"/>
              <a:t>Facilitate </a:t>
            </a:r>
            <a:r>
              <a:rPr lang="en-US" dirty="0"/>
              <a:t>communication among team members regarding the status of various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119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Test Cases for UPI Fraud Detection System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7215"/>
          <a:stretch/>
        </p:blipFill>
        <p:spPr>
          <a:xfrm>
            <a:off x="1656521" y="2171700"/>
            <a:ext cx="6573078" cy="441734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193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Explanation</a:t>
            </a:r>
            <a:r>
              <a:rPr lang="en-IN" dirty="0"/>
              <a:t> </a:t>
            </a:r>
            <a:r>
              <a:rPr lang="en-IN" dirty="0">
                <a:latin typeface="Algerian" panose="04020705040A02060702" pitchFamily="82" charset="0"/>
              </a:rPr>
              <a:t>of </a:t>
            </a:r>
            <a:r>
              <a:rPr lang="en-IN" dirty="0" smtClean="0">
                <a:latin typeface="Algerian" panose="04020705040A02060702" pitchFamily="82" charset="0"/>
              </a:rPr>
              <a:t>Columns and </a:t>
            </a:r>
            <a:r>
              <a:rPr lang="en-IN" dirty="0">
                <a:latin typeface="Algerian" panose="04020705040A02060702" pitchFamily="82" charset="0"/>
              </a:rPr>
              <a:t>Usage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 </a:t>
            </a:r>
            <a:r>
              <a:rPr lang="en-US" dirty="0"/>
              <a:t>1. Test Case ID: Unique identifier for each test case. 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/>
              <a:t>. Test Case Description: Brief description of what the test case will validate. 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Input: The specific inputs or conditions for the test case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4. Expected Result: What the expected outcome should be if the test passes. 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en-US" dirty="0"/>
              <a:t>. Status: Current status of the test case (e.g., Not Executed, Passed, Failed).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These test cases can be executed during different phases of the software development lifecycle, including unit testing, integration testing, and </a:t>
            </a:r>
            <a:r>
              <a:rPr lang="en-US" dirty="0" err="1"/>
              <a:t>uThese</a:t>
            </a:r>
            <a:r>
              <a:rPr lang="en-US" dirty="0"/>
              <a:t> test cases can be executed during different phases of the software development lifecycle, including unit testing, integration </a:t>
            </a:r>
            <a:r>
              <a:rPr lang="en-US" dirty="0" smtClean="0"/>
              <a:t>testing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232880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16c05727-aa75-4e4a-9b5f-8a80a1165891"/>
    <ds:schemaRef ds:uri="http://schemas.openxmlformats.org/package/2006/metadata/core-properties"/>
    <ds:schemaRef ds:uri="http://purl.org/dc/dcmitype/"/>
    <ds:schemaRef ds:uri="71af3243-3dd4-4a8d-8c0d-dd76da1f02a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424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Algerian</vt:lpstr>
      <vt:lpstr>Arial Rounded MT Bold</vt:lpstr>
      <vt:lpstr>Calibri</vt:lpstr>
      <vt:lpstr>Franklin Gothic Book</vt:lpstr>
      <vt:lpstr>Crop</vt:lpstr>
      <vt:lpstr>Fraud Detection Using Machine Learning In UPI </vt:lpstr>
      <vt:lpstr>Index </vt:lpstr>
      <vt:lpstr>Decision Table for UPI  Fraud Detection</vt:lpstr>
      <vt:lpstr>Explanation of Conditions and Actions</vt:lpstr>
      <vt:lpstr>Traceability Matrix for UPI Fraud Detection System</vt:lpstr>
      <vt:lpstr>Explanation of Columns and Usage</vt:lpstr>
      <vt:lpstr>Test Cases for UPI Fraud Detection System</vt:lpstr>
      <vt:lpstr>Explanation of Columns and Usage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2024-10-05T07:58:56Z</dcterms:created>
  <dcterms:modified xsi:type="dcterms:W3CDTF">2024-10-05T08:29:16Z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